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258" r:id="rId3"/>
    <p:sldId id="355" r:id="rId4"/>
    <p:sldId id="354" r:id="rId5"/>
    <p:sldId id="374" r:id="rId6"/>
    <p:sldId id="356" r:id="rId7"/>
    <p:sldId id="357" r:id="rId8"/>
    <p:sldId id="379" r:id="rId9"/>
    <p:sldId id="360" r:id="rId10"/>
    <p:sldId id="375" r:id="rId11"/>
    <p:sldId id="359" r:id="rId12"/>
    <p:sldId id="353" r:id="rId13"/>
    <p:sldId id="373" r:id="rId14"/>
    <p:sldId id="363" r:id="rId15"/>
    <p:sldId id="361" r:id="rId16"/>
    <p:sldId id="364" r:id="rId17"/>
    <p:sldId id="365" r:id="rId18"/>
    <p:sldId id="362" r:id="rId19"/>
    <p:sldId id="380" r:id="rId20"/>
    <p:sldId id="259" r:id="rId21"/>
    <p:sldId id="376" r:id="rId22"/>
    <p:sldId id="377" r:id="rId23"/>
    <p:sldId id="378" r:id="rId24"/>
    <p:sldId id="347" r:id="rId25"/>
    <p:sldId id="348" r:id="rId26"/>
    <p:sldId id="349" r:id="rId27"/>
    <p:sldId id="352" r:id="rId28"/>
    <p:sldId id="351" r:id="rId29"/>
    <p:sldId id="350" r:id="rId30"/>
    <p:sldId id="381" r:id="rId31"/>
    <p:sldId id="384" r:id="rId32"/>
    <p:sldId id="383" r:id="rId33"/>
    <p:sldId id="382" r:id="rId34"/>
    <p:sldId id="366" r:id="rId35"/>
    <p:sldId id="367" r:id="rId36"/>
    <p:sldId id="371" r:id="rId37"/>
    <p:sldId id="369" r:id="rId38"/>
    <p:sldId id="370" r:id="rId39"/>
    <p:sldId id="372" r:id="rId40"/>
    <p:sldId id="368" r:id="rId41"/>
    <p:sldId id="386" r:id="rId42"/>
    <p:sldId id="336" r:id="rId43"/>
    <p:sldId id="344" r:id="rId44"/>
    <p:sldId id="303" r:id="rId45"/>
    <p:sldId id="334" r:id="rId46"/>
    <p:sldId id="385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6619" autoAdjust="0"/>
  </p:normalViewPr>
  <p:slideViewPr>
    <p:cSldViewPr>
      <p:cViewPr>
        <p:scale>
          <a:sx n="60" d="100"/>
          <a:sy n="60" d="100"/>
        </p:scale>
        <p:origin x="-1602" y="-384"/>
      </p:cViewPr>
      <p:guideLst>
        <p:guide orient="horz" pos="2160"/>
        <p:guide orient="horz" pos="22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CA0C-4798-4D13-B077-DB1ED83138E9}" type="datetimeFigureOut">
              <a:rPr lang="pt-BR" smtClean="0"/>
              <a:pPr/>
              <a:t>16/05/2019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FDFE-4E4C-446F-80D4-EB8A3122C07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331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9F44-A245-4921-BE07-A3CBA9F7AACE}" type="datetimeFigureOut">
              <a:rPr lang="pt-BR" smtClean="0"/>
              <a:pPr/>
              <a:t>16/05/2019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A3FF-41EF-46AE-862B-3CCA80B501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9F44-A245-4921-BE07-A3CBA9F7AACE}" type="datetimeFigureOut">
              <a:rPr lang="pt-BR" smtClean="0"/>
              <a:pPr/>
              <a:t>16/05/2019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A3FF-41EF-46AE-862B-3CCA80B501E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9F44-A245-4921-BE07-A3CBA9F7AACE}" type="datetimeFigureOut">
              <a:rPr lang="pt-BR" smtClean="0"/>
              <a:pPr/>
              <a:t>16/05/2019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A3FF-41EF-46AE-862B-3CCA80B501E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9F44-A245-4921-BE07-A3CBA9F7AACE}" type="datetimeFigureOut">
              <a:rPr lang="pt-BR" smtClean="0"/>
              <a:pPr/>
              <a:t>16/05/2019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A3FF-41EF-46AE-862B-3CCA80B501E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9F44-A245-4921-BE07-A3CBA9F7AACE}" type="datetimeFigureOut">
              <a:rPr lang="pt-BR" smtClean="0"/>
              <a:pPr/>
              <a:t>16/05/2019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A3FF-41EF-46AE-862B-3CCA80B501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9F44-A245-4921-BE07-A3CBA9F7AACE}" type="datetimeFigureOut">
              <a:rPr lang="pt-BR" smtClean="0"/>
              <a:pPr/>
              <a:t>16/05/2019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A3FF-41EF-46AE-862B-3CCA80B501E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9F44-A245-4921-BE07-A3CBA9F7AACE}" type="datetimeFigureOut">
              <a:rPr lang="pt-BR" smtClean="0"/>
              <a:pPr/>
              <a:t>16/05/2019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A3FF-41EF-46AE-862B-3CCA80B501EA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9F44-A245-4921-BE07-A3CBA9F7AACE}" type="datetimeFigureOut">
              <a:rPr lang="pt-BR" smtClean="0"/>
              <a:pPr/>
              <a:t>16/05/2019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A3FF-41EF-46AE-862B-3CCA80B501E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9F44-A245-4921-BE07-A3CBA9F7AACE}" type="datetimeFigureOut">
              <a:rPr lang="pt-BR" smtClean="0"/>
              <a:pPr/>
              <a:t>16/05/2019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A3FF-41EF-46AE-862B-3CCA80B501E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9F44-A245-4921-BE07-A3CBA9F7AACE}" type="datetimeFigureOut">
              <a:rPr lang="pt-BR" smtClean="0"/>
              <a:pPr/>
              <a:t>16/05/2019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A3FF-41EF-46AE-862B-3CCA80B501EA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9F44-A245-4921-BE07-A3CBA9F7AACE}" type="datetimeFigureOut">
              <a:rPr lang="pt-BR" smtClean="0"/>
              <a:pPr/>
              <a:t>16/05/2019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A3FF-41EF-46AE-862B-3CCA80B501E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E829F44-A245-4921-BE07-A3CBA9F7AACE}" type="datetimeFigureOut">
              <a:rPr lang="pt-BR" smtClean="0"/>
              <a:pPr/>
              <a:t>16/05/2019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ABBA3FF-41EF-46AE-862B-3CCA80B501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1052736"/>
            <a:ext cx="7537269" cy="1944216"/>
          </a:xfrm>
        </p:spPr>
        <p:txBody>
          <a:bodyPr/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+mn-lt"/>
              </a:rPr>
              <a:t>Fontes musicais da Biblioteca Nacional para a pesquisa da música brasileira do século XIX</a:t>
            </a:r>
            <a:endParaRPr lang="pt-BR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2000" y="3861048"/>
            <a:ext cx="7537268" cy="1853952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Biblioteca Nacional - RJ</a:t>
            </a:r>
          </a:p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2019</a:t>
            </a:r>
            <a:endParaRPr lang="pt-BR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BR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49292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Desdobramentos do Doutorado</a:t>
            </a:r>
          </a:p>
          <a:p>
            <a:pPr marL="0" indent="0" algn="just"/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Artigos para a Revista Brasileira de Música (V. 22/1, 2002), para os Anais do V Encontro de Musicologia Histórica de Juiz de Fora (2002) e para o livro “Música e história no longo século XIX” da Casa de Rui Barbosa (2011).</a:t>
            </a:r>
          </a:p>
          <a:p>
            <a:pPr marL="0" indent="0" algn="just"/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Primeiro prêmio no II Concurso José Maria Neves de Monografias da ABM e publicação de “A música na Capela Real e Imperial do Rio de Janeiro” (ABM, 2005). </a:t>
            </a:r>
          </a:p>
          <a:p>
            <a:pPr marL="0" indent="0" algn="just"/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Convite de Vasco Mariz e Paulo Roberto Pereira para escrever “A música na Corte de D. João VI” (Ed. Martins Fontes, 2008).</a:t>
            </a:r>
          </a:p>
          <a:p>
            <a:pPr marL="0" indent="0" algn="just"/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Convite de </a:t>
            </a:r>
            <a:r>
              <a:rPr lang="pt-B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Edino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Krieger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para a direção artística dos eventos musicais dos 200 anos da chegada da Corte Portuguesa (2008).</a:t>
            </a:r>
          </a:p>
        </p:txBody>
      </p:sp>
    </p:spTree>
    <p:extLst>
      <p:ext uri="{BB962C8B-B14F-4D97-AF65-F5344CB8AC3E}">
        <p14:creationId xmlns:p14="http://schemas.microsoft.com/office/powerpoint/2010/main" val="37129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49292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Acervo da Biblioteca Nacional</a:t>
            </a: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800" dirty="0" smtClean="0">
                <a:latin typeface="Cambria" pitchFamily="18" charset="0"/>
              </a:rPr>
              <a:t>Cartografia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800" b="1" dirty="0" smtClean="0">
                <a:latin typeface="Cambria" pitchFamily="18" charset="0"/>
              </a:rPr>
              <a:t>Iconografia</a:t>
            </a:r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/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800" b="1" dirty="0" smtClean="0">
                <a:latin typeface="Cambria" pitchFamily="18" charset="0"/>
              </a:rPr>
              <a:t>Manuscritos</a:t>
            </a:r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/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800" b="1" dirty="0" smtClean="0">
                <a:latin typeface="Cambria" pitchFamily="18" charset="0"/>
              </a:rPr>
              <a:t>Música e Arquivos Sonoros.</a:t>
            </a:r>
          </a:p>
          <a:p>
            <a:pPr marL="0" indent="0" algn="just"/>
            <a:r>
              <a:rPr lang="pt-BR" sz="2800" b="1" dirty="0" smtClean="0">
                <a:latin typeface="Cambria" pitchFamily="18" charset="0"/>
              </a:rPr>
              <a:t> Obras Gerais.</a:t>
            </a:r>
          </a:p>
          <a:p>
            <a:pPr marL="0" indent="0" algn="just"/>
            <a:r>
              <a:rPr lang="pt-BR" sz="2800" b="1" dirty="0" smtClean="0"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pt-BR" sz="2800" b="1" dirty="0" smtClean="0">
                <a:latin typeface="Cambria" pitchFamily="18" charset="0"/>
              </a:rPr>
              <a:t>Obras Raras.</a:t>
            </a:r>
          </a:p>
          <a:p>
            <a:pPr marL="0" indent="0" algn="just"/>
            <a:r>
              <a:rPr lang="pt-BR" sz="2800" dirty="0" smtClean="0">
                <a:latin typeface="Cambria" pitchFamily="18" charset="0"/>
              </a:rPr>
              <a:t> </a:t>
            </a:r>
            <a:r>
              <a:rPr lang="pt-BR" sz="2800" b="1" dirty="0" smtClean="0">
                <a:latin typeface="Cambria" pitchFamily="18" charset="0"/>
              </a:rPr>
              <a:t>Obras de Referência e Coleções.</a:t>
            </a:r>
          </a:p>
          <a:p>
            <a:pPr marL="0" indent="0" algn="just"/>
            <a:r>
              <a:rPr lang="pt-BR" sz="2800" dirty="0" smtClean="0"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pt-BR" sz="2800" b="1" dirty="0" smtClean="0">
                <a:latin typeface="Cambria" pitchFamily="18" charset="0"/>
              </a:rPr>
              <a:t>Periódicos.</a:t>
            </a: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4941168"/>
            <a:ext cx="7554416" cy="1231032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A música na Capela Real e Imperial do RJ</a:t>
            </a:r>
            <a:br>
              <a:rPr lang="pt-BR" sz="32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Academia Brasileira de Música - 2005</a:t>
            </a:r>
            <a:endParaRPr lang="pt-B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4274" name="Picture 2" descr="F:\backup_17_11_2018\Documents\ANDRÉ CARDOSO\TEXTOS MEUS\a-musica-na-capela-real-e-imperial-do-rio-de-jane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642918"/>
            <a:ext cx="3000396" cy="4271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6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4929222"/>
          </a:xfrm>
        </p:spPr>
        <p:txBody>
          <a:bodyPr>
            <a:noAutofit/>
          </a:bodyPr>
          <a:lstStyle/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Trabalho caracterizado pelo objeto específico (Capela Real) em ampla abordagem temporal, desde a fundação da Capela Real de Lisboa (séc. </a:t>
            </a:r>
            <a:r>
              <a:rPr lang="pt-BR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XII) </a:t>
            </a:r>
            <a:r>
              <a:rPr lang="pt-BR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até a extinção da Capela Imperial com o golpe da República (1889). </a:t>
            </a:r>
          </a:p>
          <a:p>
            <a:pPr marL="0" indent="0" algn="just"/>
            <a:r>
              <a:rPr lang="pt-BR" sz="2200" dirty="0" smtClean="0">
                <a:latin typeface="Cambria" pitchFamily="18" charset="0"/>
              </a:rPr>
              <a:t> Objetivo: traçar a história da instituição, avaliar sua importância para a música do Brasil e do Rio de Janeiro, abordar o trabalho de seus profissionais (mestres, músicos e cantores), as obras compostas e executadas e a organização do coro e da orquestra), os primeiros conjuntos musicais estáveis estatais do país. Aborda exclusivamente o repertório praticado na instituição, com ênfase na música sacra.</a:t>
            </a:r>
            <a:endParaRPr lang="pt-BR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r>
              <a:rPr lang="pt-BR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Resultou em amplo levantamento de dados sobre a vida musical do Rio de Janeiro e seus músicos.</a:t>
            </a:r>
            <a:endParaRPr lang="pt-BR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49292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Alguns compositores abordados</a:t>
            </a:r>
          </a:p>
          <a:p>
            <a:pPr marL="0" indent="0" algn="ctr">
              <a:buNone/>
            </a:pPr>
            <a:endParaRPr lang="pt-BR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José Maurício Nunes Garcia </a:t>
            </a:r>
          </a:p>
          <a:p>
            <a:pPr marL="0" indent="0" algn="just"/>
            <a:r>
              <a:rPr lang="pt-BR" dirty="0" smtClean="0">
                <a:latin typeface="Cambria" pitchFamily="18" charset="0"/>
              </a:rPr>
              <a:t> Marcos Portugal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– 6 obras</a:t>
            </a:r>
          </a:p>
          <a:p>
            <a:pPr marL="0" indent="0"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Simão Portugal – 1 obra</a:t>
            </a:r>
          </a:p>
          <a:p>
            <a:pPr marL="0" indent="0"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Archangelo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Fioritto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6 obras</a:t>
            </a:r>
          </a:p>
          <a:p>
            <a:pPr marL="0" indent="0" algn="just"/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Francisco Manoel da Silva</a:t>
            </a:r>
          </a:p>
          <a:p>
            <a:pPr marL="0" indent="0"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Hugo </a:t>
            </a:r>
            <a:r>
              <a:rPr lang="pt-B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Bussmeyer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8 obras</a:t>
            </a:r>
          </a:p>
          <a:p>
            <a:pPr marL="0" indent="0"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Gioachino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Gianinni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29 obras</a:t>
            </a:r>
          </a:p>
          <a:p>
            <a:pPr marL="0" indent="0"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Manoel Joaquim de Macedo – 4 obras</a:t>
            </a: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49292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Fontes da Biblioteca Nacional</a:t>
            </a:r>
          </a:p>
          <a:p>
            <a:pPr marL="0" indent="0" algn="just"/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Setor de Música e Arquivo Sonoro – Marcos Portugal</a:t>
            </a: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184557"/>
              </p:ext>
            </p:extLst>
          </p:nvPr>
        </p:nvGraphicFramePr>
        <p:xfrm>
          <a:off x="683568" y="2317432"/>
          <a:ext cx="7560840" cy="31998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088232"/>
                <a:gridCol w="5472608"/>
              </a:tblGrid>
              <a:tr h="639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Material</a:t>
                      </a:r>
                      <a:endParaRPr lang="pt-BR" sz="24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effectLst/>
                        </a:rPr>
                        <a:t>Partitura</a:t>
                      </a:r>
                      <a:endParaRPr lang="pt-BR" sz="2400" b="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</a:tr>
              <a:tr h="639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Localização</a:t>
                      </a:r>
                      <a:endParaRPr lang="pt-BR" sz="24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Música - MS</a:t>
                      </a:r>
                      <a:endParaRPr lang="pt-BR" sz="24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</a:tr>
              <a:tr h="639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Ent. princ.</a:t>
                      </a:r>
                      <a:endParaRPr lang="pt-BR" sz="24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u="none" strike="noStrike" dirty="0">
                          <a:effectLst/>
                        </a:rPr>
                        <a:t>Portugal, Marcos Antônio, 1762-1830</a:t>
                      </a:r>
                      <a:endParaRPr lang="pt-BR" sz="24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</a:tr>
              <a:tr h="639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Título</a:t>
                      </a:r>
                      <a:endParaRPr lang="pt-BR" sz="24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u="none" strike="noStrike" dirty="0">
                          <a:effectLst/>
                        </a:rPr>
                        <a:t>Missa breve</a:t>
                      </a:r>
                      <a:r>
                        <a:rPr lang="pt-BR" sz="2400" dirty="0">
                          <a:effectLst/>
                        </a:rPr>
                        <a:t> com todo o instrumental</a:t>
                      </a:r>
                      <a:endParaRPr lang="pt-BR" sz="24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</a:tr>
              <a:tr h="639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Assuntos</a:t>
                      </a:r>
                      <a:endParaRPr lang="pt-BR" sz="24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Orquestra</a:t>
                      </a:r>
                      <a:endParaRPr lang="pt-BR" sz="24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4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49292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Fontes da Biblioteca Nacional</a:t>
            </a: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800" dirty="0" smtClean="0">
                <a:latin typeface="Cambria" pitchFamily="18" charset="0"/>
              </a:rPr>
              <a:t>Setor de Manuscritos – José Maurício Nunes Garcia</a:t>
            </a: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11054"/>
              </p:ext>
            </p:extLst>
          </p:nvPr>
        </p:nvGraphicFramePr>
        <p:xfrm>
          <a:off x="755576" y="2420887"/>
          <a:ext cx="7488832" cy="356664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68152"/>
                <a:gridCol w="6120680"/>
              </a:tblGrid>
              <a:tr h="537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Material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Documento textual</a:t>
                      </a:r>
                      <a:endParaRPr lang="pt-BR" sz="2000" b="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</a:tr>
              <a:tr h="537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Localização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Manuscritos - C-0954, 022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</a:tr>
              <a:tr h="710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Ent. princ.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none" strike="noStrike" dirty="0" smtClean="0">
                          <a:effectLst/>
                        </a:rPr>
                        <a:t>Garcia, Jose Mauricio Nunes, padre, mestre da Capela Real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</a:tr>
              <a:tr h="12450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Título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Requerimento encaminhado ao Ministério do Império, solicitando que seja determinando um ordenado, pela Aula de Musica Publica, que leciona gratuitamente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</a:tr>
              <a:tr h="537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Ano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1822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9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49292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Fontes da Biblioteca Nacional</a:t>
            </a:r>
          </a:p>
          <a:p>
            <a:pPr marL="0" indent="0" algn="just"/>
            <a:r>
              <a:rPr lang="pt-BR" sz="2800" dirty="0" smtClean="0">
                <a:latin typeface="Cambria" pitchFamily="18" charset="0"/>
              </a:rPr>
              <a:t> Setor de Manuscritos - Elias Antônio da Silva</a:t>
            </a: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471332"/>
              </p:ext>
            </p:extLst>
          </p:nvPr>
        </p:nvGraphicFramePr>
        <p:xfrm>
          <a:off x="755576" y="2420887"/>
          <a:ext cx="7488832" cy="356664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68152"/>
                <a:gridCol w="6120680"/>
              </a:tblGrid>
              <a:tr h="537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Material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</a:rPr>
                        <a:t>Documento textual</a:t>
                      </a:r>
                      <a:endParaRPr lang="pt-BR" sz="2000" b="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</a:tr>
              <a:tr h="537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Localização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Manuscritos - C-0017, 022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</a:tr>
              <a:tr h="710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Ent. princ.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Silva, Elias Antônio da 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</a:tr>
              <a:tr h="12450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Título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Requerimento encaminhado ao Ministério do Império, solicitando inclusão de seu nome na folha de pagamento do Coro da Real Capela e condecoração do Hábito de Cristo</a:t>
                      </a:r>
                      <a:endParaRPr lang="pt-BR" sz="2000" b="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</a:tr>
              <a:tr h="537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Ano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1817-1829</a:t>
                      </a:r>
                      <a:endParaRPr lang="pt-BR" sz="20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2860" marR="22860" marT="22860" marB="228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0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7557464" cy="4692024"/>
          </a:xfrm>
        </p:spPr>
        <p:txBody>
          <a:bodyPr>
            <a:normAutofit fontScale="92500" lnSpcReduction="20000"/>
          </a:bodyPr>
          <a:lstStyle/>
          <a:p>
            <a:r>
              <a:rPr lang="pt-BR" sz="2600" dirty="0" smtClean="0"/>
              <a:t>C-017,022 (4) </a:t>
            </a:r>
          </a:p>
          <a:p>
            <a:pPr>
              <a:buNone/>
            </a:pPr>
            <a:endParaRPr lang="pt-BR" sz="2600" dirty="0" smtClean="0"/>
          </a:p>
          <a:p>
            <a:pPr>
              <a:buNone/>
            </a:pPr>
            <a:r>
              <a:rPr lang="pt-BR" sz="2600" dirty="0" smtClean="0"/>
              <a:t>“José Maurício Nunes Garcia, Presbítero secular, Cavalheiro da Ordem de N. S. J. C. e Mestre da Capela Imperial por Sua </a:t>
            </a:r>
            <a:r>
              <a:rPr lang="pt-BR" sz="2600" dirty="0" err="1" smtClean="0"/>
              <a:t>Magestade</a:t>
            </a:r>
            <a:r>
              <a:rPr lang="pt-BR" sz="2600" dirty="0" smtClean="0"/>
              <a:t> o Imperador. </a:t>
            </a:r>
            <a:r>
              <a:rPr lang="pt-BR" sz="2600" dirty="0" err="1" smtClean="0"/>
              <a:t>Attesto</a:t>
            </a:r>
            <a:r>
              <a:rPr lang="pt-BR" sz="2600" dirty="0" smtClean="0"/>
              <a:t> que Elias Antônio da Silva, Músico cantor da Imperial Capela serve no naipe dos sopranos a </a:t>
            </a:r>
            <a:r>
              <a:rPr lang="pt-BR" sz="2600" dirty="0" err="1" smtClean="0"/>
              <a:t>douze</a:t>
            </a:r>
            <a:r>
              <a:rPr lang="pt-BR" sz="2600" dirty="0" smtClean="0"/>
              <a:t> </a:t>
            </a:r>
            <a:r>
              <a:rPr lang="pt-BR" sz="2600" dirty="0" err="1" smtClean="0"/>
              <a:t>annos</a:t>
            </a:r>
            <a:r>
              <a:rPr lang="pt-BR" sz="2600" dirty="0" smtClean="0"/>
              <a:t> com muito </a:t>
            </a:r>
            <a:r>
              <a:rPr lang="pt-BR" sz="2600" dirty="0" err="1" smtClean="0"/>
              <a:t>zello</a:t>
            </a:r>
            <a:r>
              <a:rPr lang="pt-BR" sz="2600" dirty="0" smtClean="0"/>
              <a:t>, (...) Tem servido doente, como ainda serve, e pelo </a:t>
            </a:r>
            <a:r>
              <a:rPr lang="pt-BR" sz="2600" dirty="0" err="1" smtClean="0"/>
              <a:t>seo</a:t>
            </a:r>
            <a:r>
              <a:rPr lang="pt-BR" sz="2600" dirty="0" smtClean="0"/>
              <a:t> bom comportamento se tem mostrado digno da estima dos Mestres e de todos os </a:t>
            </a:r>
            <a:r>
              <a:rPr lang="pt-BR" sz="2600" dirty="0" err="1" smtClean="0"/>
              <a:t>seos</a:t>
            </a:r>
            <a:r>
              <a:rPr lang="pt-BR" sz="2600" dirty="0" smtClean="0"/>
              <a:t> companheiros (...)”</a:t>
            </a:r>
          </a:p>
          <a:p>
            <a:endParaRPr lang="pt-BR" sz="2600" dirty="0" smtClean="0"/>
          </a:p>
          <a:p>
            <a:pPr>
              <a:buNone/>
            </a:pPr>
            <a:r>
              <a:rPr lang="pt-BR" sz="2600" dirty="0" smtClean="0"/>
              <a:t>	25 de setembro de 1829</a:t>
            </a:r>
          </a:p>
          <a:p>
            <a:pPr>
              <a:buNone/>
            </a:pPr>
            <a:r>
              <a:rPr lang="pt-BR" sz="2600" dirty="0" smtClean="0"/>
              <a:t> 	</a:t>
            </a:r>
          </a:p>
          <a:p>
            <a:pPr>
              <a:buNone/>
            </a:pPr>
            <a:r>
              <a:rPr lang="pt-BR" dirty="0" smtClean="0"/>
              <a:t>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52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10001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Fontes da Biblioteca Nacional</a:t>
            </a:r>
          </a:p>
          <a:p>
            <a:pPr marL="0" indent="0" algn="just"/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Setor de Manuscritos</a:t>
            </a: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528638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Carta de Simão Portugal  - 1822</a:t>
            </a:r>
          </a:p>
          <a:p>
            <a:pPr algn="ctr"/>
            <a:r>
              <a:rPr lang="pt-BR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Biblioteca Nacional – C59,10  (4)</a:t>
            </a:r>
            <a:endParaRPr lang="pt-BR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074" name="Picture 2" descr="F:\backup_17_11_2018\Documents\ANDRÉ CARDOSO\DOUTORADO\Capela Real\BN - Simão Portugal 8 [editado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57430"/>
            <a:ext cx="4929222" cy="2855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44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49292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Trajetória musicológica</a:t>
            </a: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Interesse pela musicologia a partir da atividade como intérprete, cantor de coro e instrumentista de orquestra.</a:t>
            </a: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Marcos iniciais: Concerto de música colonial na Capela do Amparo em Petrópolis e Cursos de Verão no IMCP e de Prados (MG).</a:t>
            </a: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Referências: Ernani Aguiar, </a:t>
            </a:r>
            <a:r>
              <a:rPr lang="pt-BR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Cleofe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Person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de Mattos, Francisco Curt Lange e Ademar Campos Filho.</a:t>
            </a:r>
          </a:p>
        </p:txBody>
      </p:sp>
    </p:spTree>
    <p:extLst>
      <p:ext uri="{BB962C8B-B14F-4D97-AF65-F5344CB8AC3E}">
        <p14:creationId xmlns:p14="http://schemas.microsoft.com/office/powerpoint/2010/main" val="19315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4941168"/>
            <a:ext cx="7554416" cy="1231032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A música na Corte de D. João VI</a:t>
            </a:r>
            <a:br>
              <a:rPr lang="pt-BR" sz="4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Ed. Martins Fontes - 2008</a:t>
            </a:r>
            <a:endParaRPr lang="pt-BR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Espaço Reservado para Conteúdo 5" descr="A música na Corte de D. João 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571480"/>
            <a:ext cx="2781311" cy="4251889"/>
          </a:xfrm>
        </p:spPr>
      </p:pic>
    </p:spTree>
    <p:extLst>
      <p:ext uri="{BB962C8B-B14F-4D97-AF65-F5344CB8AC3E}">
        <p14:creationId xmlns:p14="http://schemas.microsoft.com/office/powerpoint/2010/main" val="17476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4929222"/>
          </a:xfrm>
        </p:spPr>
        <p:txBody>
          <a:bodyPr>
            <a:noAutofit/>
          </a:bodyPr>
          <a:lstStyle/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Trabalho caracterizado pelo objeto amplo (diferentes instituições e gêneros musicais) em restrita abordagem temporal, 1807-1821. </a:t>
            </a:r>
          </a:p>
          <a:p>
            <a:pPr marL="0" indent="0" algn="just"/>
            <a:r>
              <a:rPr lang="pt-BR" dirty="0" smtClean="0">
                <a:latin typeface="Cambria" pitchFamily="18" charset="0"/>
              </a:rPr>
              <a:t> Objetivo: mostrar a diversidade da vida musical do período </a:t>
            </a:r>
            <a:r>
              <a:rPr lang="pt-BR" dirty="0" err="1" smtClean="0">
                <a:latin typeface="Cambria" pitchFamily="18" charset="0"/>
              </a:rPr>
              <a:t>joanino</a:t>
            </a:r>
            <a:r>
              <a:rPr lang="pt-BR" dirty="0" smtClean="0">
                <a:latin typeface="Cambria" pitchFamily="18" charset="0"/>
              </a:rPr>
              <a:t> e a importância que representou a transferência da Corte portuguesa para o incremento de novas práticas musicais, com o intenso intercâmbio com a Europa, a chegada de novos músicos, a renovação e a atualização do repertório e a criação de instituições musicais como o Teatro São João e a Imperial Câmara. </a:t>
            </a:r>
            <a:endParaRPr lang="pt-B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Aborda a música sacra, militar, de câmara, sinfônica, ópera, balé e as práticas populares.</a:t>
            </a: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49292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Novos compositores abordados</a:t>
            </a:r>
          </a:p>
          <a:p>
            <a:pPr marL="0" indent="0" algn="ctr">
              <a:buNone/>
            </a:pPr>
            <a:endParaRPr lang="pt-BR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Damião Barbosa Araújo (Bahia)</a:t>
            </a:r>
          </a:p>
          <a:p>
            <a:pPr marL="0" indent="0" algn="just"/>
            <a:r>
              <a:rPr lang="pt-BR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José Joaquim de Souza Negrão (Bahia)</a:t>
            </a:r>
          </a:p>
          <a:p>
            <a:pPr marL="0" indent="0" algn="just"/>
            <a:r>
              <a:rPr lang="pt-BR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Teodoro Ciro de Souza (Bahia)</a:t>
            </a:r>
          </a:p>
          <a:p>
            <a:pPr marL="0" indent="0" algn="just"/>
            <a:r>
              <a:rPr lang="pt-BR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Bernardo José de Souza Queiroz</a:t>
            </a:r>
          </a:p>
          <a:p>
            <a:pPr marL="0" indent="0" algn="just"/>
            <a:r>
              <a:rPr lang="pt-BR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Joaquim Manoel da Câmara</a:t>
            </a:r>
          </a:p>
          <a:p>
            <a:pPr marL="0" indent="0" algn="just"/>
            <a:r>
              <a:rPr lang="pt-BR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Gabriel Fernandes da Trindade</a:t>
            </a:r>
          </a:p>
          <a:p>
            <a:pPr marL="0" indent="0" algn="just"/>
            <a:r>
              <a:rPr lang="pt-BR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Cândido Inácio da Silva</a:t>
            </a:r>
          </a:p>
          <a:p>
            <a:pPr marL="0" indent="0" algn="just"/>
            <a:r>
              <a:rPr lang="pt-BR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D. Pedro I</a:t>
            </a: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10001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Fontes da Biblioteca Nacional</a:t>
            </a:r>
          </a:p>
          <a:p>
            <a:pPr marL="0" indent="0" algn="just"/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Setor de Iconografia</a:t>
            </a: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528638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“</a:t>
            </a:r>
            <a:r>
              <a:rPr lang="pt-BR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Petite</a:t>
            </a:r>
            <a:r>
              <a:rPr lang="pt-BR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soirée no Rio”</a:t>
            </a:r>
            <a:br>
              <a:rPr lang="pt-BR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pt-BR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Sketches </a:t>
            </a:r>
            <a:r>
              <a:rPr lang="pt-BR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of</a:t>
            </a:r>
            <a:r>
              <a:rPr lang="pt-BR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Portuguese</a:t>
            </a:r>
            <a:r>
              <a:rPr lang="pt-BR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life</a:t>
            </a:r>
            <a:r>
              <a:rPr lang="pt-BR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pt-BR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manners</a:t>
            </a:r>
            <a:r>
              <a:rPr lang="pt-BR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costume </a:t>
            </a:r>
            <a:r>
              <a:rPr lang="pt-BR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and</a:t>
            </a:r>
            <a:r>
              <a:rPr lang="pt-BR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pt-BR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character</a:t>
            </a:r>
            <a:r>
              <a:rPr lang="pt-BR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Londres, 1816.</a:t>
            </a:r>
            <a:endParaRPr lang="pt-BR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2" descr="au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357430"/>
            <a:ext cx="48646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44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5214950"/>
            <a:ext cx="7554416" cy="957250"/>
          </a:xfrm>
        </p:spPr>
        <p:txBody>
          <a:bodyPr>
            <a:noAutofit/>
          </a:bodyPr>
          <a:lstStyle/>
          <a:p>
            <a:pPr algn="ctr"/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Marcos Portugal e </a:t>
            </a:r>
            <a:r>
              <a:rPr lang="pt-BR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Sigismund</a:t>
            </a:r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Neukomm</a:t>
            </a:r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Acervo da Biblioteca Nacional</a:t>
            </a: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neuko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85794"/>
            <a:ext cx="3024196" cy="431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portug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8"/>
            <a:ext cx="307396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76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4714884"/>
            <a:ext cx="7554416" cy="1457316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A música na Corte de D. João VI</a:t>
            </a:r>
            <a:b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J.M.N.G.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Te </a:t>
            </a:r>
            <a:r>
              <a:rPr lang="pt-BR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Deum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pt-BR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Requiem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Selo Biscoito Fino - 2008</a:t>
            </a: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8130" name="Picture 2" descr="Resultado de imagem para mÃºsica na corte de d. joÃ£o 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642918"/>
            <a:ext cx="4381488" cy="4071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6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4714884"/>
            <a:ext cx="7554416" cy="1457316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A música na Corte de D. João VI</a:t>
            </a:r>
            <a:b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Marcos Portugal – </a:t>
            </a:r>
            <a:r>
              <a:rPr lang="pt-BR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Requiem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Selo Biscoito Fino - 2008</a:t>
            </a: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0178" name="Picture 2" descr="Resultado de imagem para requiem marcos portug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71480"/>
            <a:ext cx="4575243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6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4714884"/>
            <a:ext cx="7554416" cy="1457316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A música na Corte de D. João VI</a:t>
            </a:r>
            <a:b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O Sacro e o Profano – Quarteto Colonial</a:t>
            </a:r>
            <a:b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Selo Biscoito Fino - 2008</a:t>
            </a: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3253" name="Picture 5" descr="F:\backup_17_11_2018\Documents\ANDRÉ CARDOSO\TEXTOS MEUS\A música na Corte de D. João VI - Sacro e Prof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71480"/>
            <a:ext cx="4805261" cy="4252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6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4714884"/>
            <a:ext cx="7554416" cy="1457316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A música na Corte de D. João VI</a:t>
            </a:r>
            <a:b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Modinhas cariocas</a:t>
            </a:r>
            <a:b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Selo Biscoito Fino - 2008</a:t>
            </a: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2226" name="Picture 2" descr="Resultado de imagem para quarteto colonial a mÃºsica na cor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642918"/>
            <a:ext cx="4482898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6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4714884"/>
            <a:ext cx="7554416" cy="1457316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A música na Corte de D. João VI</a:t>
            </a:r>
            <a:b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Concertos itinerantes</a:t>
            </a:r>
            <a:b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2008</a:t>
            </a: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02" name="Picture 2" descr="F:\backup_17_11_2018\Documents\ANDRÉ CARDOSO\TEXTOS MEUS\A música na Corte de D. João VI - Concertos itinera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00042"/>
            <a:ext cx="4500594" cy="4192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6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4941168"/>
            <a:ext cx="7554416" cy="1231032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Concerto na Capela do Amparo</a:t>
            </a:r>
            <a:br>
              <a:rPr lang="pt-BR" sz="32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Ernani Aguiar, Hebe Machado Brasil, Francisco Curt Lange, </a:t>
            </a:r>
            <a:r>
              <a:rPr lang="pt-BR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Cleofe</a:t>
            </a:r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Person</a:t>
            </a:r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de Mattos e Gilberto Bittencourt</a:t>
            </a: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7346" name="Picture 2" descr="Resultado de imagem para curt l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714356"/>
            <a:ext cx="5619788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6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4857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Fontes da Biblioteca Nacional</a:t>
            </a:r>
          </a:p>
          <a:p>
            <a:pPr marL="0" indent="0" algn="ctr">
              <a:buNone/>
            </a:pPr>
            <a:endParaRPr lang="pt-BR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Publicações</a:t>
            </a: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Catálogos de exposições</a:t>
            </a: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Anais da Biblioteca Nacional </a:t>
            </a: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Biografia do Padre José Maurício por </a:t>
            </a:r>
            <a:r>
              <a:rPr lang="pt-BR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Cleofe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Person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de Mattos.</a:t>
            </a: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O Guarani, canto de guerra, canto de vitória de Silvio </a:t>
            </a:r>
            <a:r>
              <a:rPr lang="pt-BR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Barbato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5429264"/>
            <a:ext cx="7554416" cy="742936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Música no Rio de Janeiro Imperial – 1822-1870</a:t>
            </a:r>
            <a:br>
              <a:rPr lang="pt-BR" sz="2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Exposição comemorativa do primeiro decênio da SMAS - 1962</a:t>
            </a:r>
            <a:endParaRPr lang="pt-B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9394" name="Picture 2" descr="Resultado de imagem para exposiÃ§Ã£o biblioteca nacional catÃ¡logo mÃºs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00042"/>
            <a:ext cx="3144479" cy="48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6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5286388"/>
            <a:ext cx="7554416" cy="885812"/>
          </a:xfrm>
        </p:spPr>
        <p:txBody>
          <a:bodyPr>
            <a:noAutofit/>
          </a:bodyPr>
          <a:lstStyle/>
          <a:p>
            <a:pPr algn="ctr"/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Anais da Biblioteca Nacional – 1934 – V.56 – 1939</a:t>
            </a:r>
            <a:b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Cartas Luis dos Santos Marrocos - Bibliotecário</a:t>
            </a: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E:\Anais da Biblioteca Nacional 1934 - v.56 - 19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00042"/>
            <a:ext cx="3060296" cy="4705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6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5286388"/>
            <a:ext cx="7554416" cy="885812"/>
          </a:xfrm>
        </p:spPr>
        <p:txBody>
          <a:bodyPr>
            <a:noAutofit/>
          </a:bodyPr>
          <a:lstStyle/>
          <a:p>
            <a:pPr algn="ctr"/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José Maurício Nunes Garcia - Biografia</a:t>
            </a:r>
            <a:b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Biblioteca Nacional – 1ª. Edição - 1997</a:t>
            </a: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4" name="Picture 4" descr="Resultado de imagem para josÃ© mauricio nunes garcia catÃ¡logo exposiÃ§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8660" y="571480"/>
            <a:ext cx="3286950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6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5029620"/>
            <a:ext cx="7554416" cy="1142580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O Guarani, canto de guerra, canto de vitória</a:t>
            </a:r>
            <a:b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Ed. Biblioteca Nacional - 2004</a:t>
            </a: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880320" cy="442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6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5029620"/>
            <a:ext cx="7554416" cy="1142580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Projeto Carlos Gomes</a:t>
            </a:r>
            <a:b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Catálogo de obras e site do compositor - 2016</a:t>
            </a: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E:\Projeto Carlos Gom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06" y="566830"/>
            <a:ext cx="7361099" cy="45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50234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Projeto Carlos Gomes</a:t>
            </a:r>
          </a:p>
          <a:p>
            <a:pPr marL="0" indent="0" algn="ctr">
              <a:buNone/>
            </a:pP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Objetivos</a:t>
            </a:r>
          </a:p>
          <a:p>
            <a:r>
              <a:rPr lang="pt-BR" dirty="0"/>
              <a:t>Inventariar a localização das fontes musicais, primárias e secundárias, da obra completa de Carlos Gomes e realizar a sistematização e consolidação dos dados em base unificada;</a:t>
            </a:r>
          </a:p>
          <a:p>
            <a:r>
              <a:rPr lang="pt-BR" dirty="0"/>
              <a:t> </a:t>
            </a:r>
            <a:r>
              <a:rPr lang="pt-BR" dirty="0" smtClean="0"/>
              <a:t>Elaborar </a:t>
            </a:r>
            <a:r>
              <a:rPr lang="pt-BR" dirty="0"/>
              <a:t>o catálogo da obra completa de Carlos Gomes em formato eletrônico, com ferramentas de busca;</a:t>
            </a:r>
          </a:p>
          <a:p>
            <a:r>
              <a:rPr lang="pt-BR" dirty="0"/>
              <a:t>Criar site do Projeto Carlos Gomes e disponibilizar o catálogo online em português, inglês e italiano;</a:t>
            </a:r>
          </a:p>
          <a:p>
            <a:r>
              <a:rPr lang="pt-BR" dirty="0"/>
              <a:t>Revisar e editorar algumas de suas obras;</a:t>
            </a:r>
          </a:p>
          <a:p>
            <a:r>
              <a:rPr lang="pt-BR" dirty="0"/>
              <a:t>Organizar concertos e </a:t>
            </a:r>
            <a:r>
              <a:rPr lang="pt-BR" dirty="0" smtClean="0"/>
              <a:t>gravações.</a:t>
            </a:r>
            <a:endParaRPr lang="pt-BR" dirty="0"/>
          </a:p>
          <a:p>
            <a:pPr marL="0" indent="0" algn="just">
              <a:buNone/>
            </a:pPr>
            <a:endParaRPr lang="pt-BR" sz="2800" b="1" dirty="0" smtClean="0">
              <a:latin typeface="Cambria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49292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Projeto Carlos Gomes</a:t>
            </a:r>
          </a:p>
          <a:p>
            <a:pPr marL="0" indent="0" algn="ctr">
              <a:buNone/>
            </a:pP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Equipe de pesquisadores</a:t>
            </a:r>
          </a:p>
          <a:p>
            <a:pPr marL="0" indent="0" algn="ctr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André Cardoso (UFRJ </a:t>
            </a:r>
          </a:p>
          <a:p>
            <a:pPr marL="0" indent="0" algn="just"/>
            <a:r>
              <a:rPr lang="pt-BR" sz="2800" dirty="0" smtClean="0">
                <a:latin typeface="Cambria" pitchFamily="18" charset="0"/>
              </a:rPr>
              <a:t> Lutero </a:t>
            </a:r>
            <a:r>
              <a:rPr lang="pt-BR" sz="2800" dirty="0" smtClean="0">
                <a:latin typeface="Cambria" pitchFamily="18" charset="0"/>
              </a:rPr>
              <a:t>Rodrigues (UNESP)</a:t>
            </a: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800" dirty="0" smtClean="0">
                <a:latin typeface="Cambria" pitchFamily="18" charset="0"/>
              </a:rPr>
              <a:t>Maria Alice Volpe (UFRJ)</a:t>
            </a: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800" dirty="0" smtClean="0">
                <a:latin typeface="Cambria" pitchFamily="18" charset="0"/>
              </a:rPr>
              <a:t>Mário Alexandre Barbosa (CPII)</a:t>
            </a: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800" dirty="0" smtClean="0">
                <a:latin typeface="Cambria" pitchFamily="18" charset="0"/>
              </a:rPr>
              <a:t>Marcos </a:t>
            </a:r>
            <a:r>
              <a:rPr lang="pt-BR" sz="2800" dirty="0" err="1" smtClean="0">
                <a:latin typeface="Cambria" pitchFamily="18" charset="0"/>
              </a:rPr>
              <a:t>Virmond</a:t>
            </a:r>
            <a:r>
              <a:rPr lang="pt-BR" sz="2800" dirty="0" smtClean="0">
                <a:latin typeface="Cambria" pitchFamily="18" charset="0"/>
              </a:rPr>
              <a:t> (USC – Bauru)</a:t>
            </a:r>
          </a:p>
          <a:p>
            <a:pPr marL="0" indent="0" algn="just"/>
            <a:r>
              <a:rPr lang="pt-BR" sz="2800" dirty="0" smtClean="0">
                <a:latin typeface="Cambria" pitchFamily="18" charset="0"/>
              </a:rPr>
              <a:t> Lenita </a:t>
            </a:r>
            <a:r>
              <a:rPr lang="pt-BR" sz="2800" dirty="0" err="1" smtClean="0">
                <a:latin typeface="Cambria" pitchFamily="18" charset="0"/>
              </a:rPr>
              <a:t>Waldige</a:t>
            </a:r>
            <a:r>
              <a:rPr lang="pt-BR" sz="2800" dirty="0" smtClean="0">
                <a:latin typeface="Cambria" pitchFamily="18" charset="0"/>
              </a:rPr>
              <a:t> (UNICAMP)</a:t>
            </a:r>
          </a:p>
          <a:p>
            <a:pPr marL="0" indent="0" algn="just">
              <a:buNone/>
            </a:pPr>
            <a:endParaRPr lang="pt-BR" sz="2800" b="1" dirty="0" smtClean="0">
              <a:latin typeface="Cambria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49292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Projeto Carlos Gomes</a:t>
            </a:r>
          </a:p>
          <a:p>
            <a:pPr marL="0" indent="0" algn="ctr">
              <a:buNone/>
            </a:pP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Acervos pesquisados</a:t>
            </a:r>
          </a:p>
          <a:p>
            <a:pPr marL="0" indent="0" algn="ctr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2800" dirty="0" smtClean="0"/>
              <a:t>Biblioteca </a:t>
            </a:r>
            <a:r>
              <a:rPr lang="pt-BR" sz="2800" dirty="0"/>
              <a:t>Nacional (RJ)</a:t>
            </a:r>
          </a:p>
          <a:p>
            <a:r>
              <a:rPr lang="pt-BR" sz="2800" dirty="0"/>
              <a:t>Escola de Música da UFRJ (RJ)</a:t>
            </a:r>
          </a:p>
          <a:p>
            <a:r>
              <a:rPr lang="pt-BR" sz="2800" dirty="0"/>
              <a:t>Museu Carlos Gomes de Campinas (SP)</a:t>
            </a:r>
          </a:p>
          <a:p>
            <a:r>
              <a:rPr lang="pt-BR" sz="2800" dirty="0"/>
              <a:t>Museu Histórico Nacional (RJ)</a:t>
            </a:r>
          </a:p>
          <a:p>
            <a:r>
              <a:rPr lang="pt-BR" sz="2800" dirty="0"/>
              <a:t>Museu Imperial de Petrópolis (RJ)</a:t>
            </a:r>
          </a:p>
          <a:p>
            <a:pPr marL="0" indent="0" algn="just">
              <a:buNone/>
            </a:pPr>
            <a:endParaRPr lang="pt-BR" sz="2800" b="1" dirty="0" smtClean="0">
              <a:latin typeface="Cambria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49292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Antônio Carlos Gomes, compositor de dois mundos</a:t>
            </a:r>
          </a:p>
          <a:p>
            <a:pPr marL="0" indent="0" algn="ctr">
              <a:buNone/>
            </a:pP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Programa Memória do Mundo da UNESCO</a:t>
            </a:r>
          </a:p>
          <a:p>
            <a:r>
              <a:rPr lang="pt-BR" dirty="0" smtClean="0"/>
              <a:t>Arquivo Nacional</a:t>
            </a:r>
            <a:endParaRPr lang="pt-BR" dirty="0"/>
          </a:p>
          <a:p>
            <a:r>
              <a:rPr lang="pt-BR" dirty="0"/>
              <a:t>Escola de Música da </a:t>
            </a:r>
            <a:r>
              <a:rPr lang="pt-BR" dirty="0" smtClean="0"/>
              <a:t>UFRJ</a:t>
            </a:r>
            <a:endParaRPr lang="pt-BR" dirty="0"/>
          </a:p>
          <a:p>
            <a:r>
              <a:rPr lang="pt-BR" dirty="0" smtClean="0"/>
              <a:t>Biblioteca Nacional</a:t>
            </a:r>
          </a:p>
          <a:p>
            <a:r>
              <a:rPr lang="pt-BR" dirty="0" smtClean="0"/>
              <a:t>Instituto </a:t>
            </a:r>
            <a:r>
              <a:rPr lang="pt-BR" dirty="0"/>
              <a:t>Histórico e Geográfico Brasileiro (</a:t>
            </a:r>
            <a:r>
              <a:rPr lang="pt-BR" dirty="0" smtClean="0"/>
              <a:t>IHGB)</a:t>
            </a:r>
            <a:endParaRPr lang="pt-BR" dirty="0"/>
          </a:p>
          <a:p>
            <a:r>
              <a:rPr lang="pt-BR" dirty="0"/>
              <a:t>Museu Carlos Gomes </a:t>
            </a:r>
            <a:r>
              <a:rPr lang="pt-BR" dirty="0" smtClean="0"/>
              <a:t>de Campinas</a:t>
            </a:r>
            <a:endParaRPr lang="pt-BR" dirty="0"/>
          </a:p>
          <a:p>
            <a:r>
              <a:rPr lang="pt-BR" dirty="0"/>
              <a:t>Museu Histórico </a:t>
            </a:r>
            <a:r>
              <a:rPr lang="pt-BR" dirty="0" smtClean="0"/>
              <a:t>Nacional</a:t>
            </a:r>
            <a:endParaRPr lang="pt-BR" dirty="0"/>
          </a:p>
          <a:p>
            <a:r>
              <a:rPr lang="pt-BR" dirty="0"/>
              <a:t>Museu </a:t>
            </a:r>
            <a:r>
              <a:rPr lang="pt-BR" dirty="0" smtClean="0"/>
              <a:t>Imperial</a:t>
            </a:r>
            <a:endParaRPr lang="pt-BR" dirty="0"/>
          </a:p>
          <a:p>
            <a:r>
              <a:rPr lang="pt-BR" dirty="0"/>
              <a:t>Museu da </a:t>
            </a:r>
            <a:r>
              <a:rPr lang="pt-BR" dirty="0" smtClean="0"/>
              <a:t>UFPA</a:t>
            </a:r>
            <a:endParaRPr lang="pt-BR" dirty="0"/>
          </a:p>
          <a:p>
            <a:pPr marL="0" indent="0" algn="just">
              <a:buNone/>
            </a:pPr>
            <a:endParaRPr lang="pt-BR" sz="2800" b="1" dirty="0" smtClean="0">
              <a:latin typeface="Cambria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4929222"/>
          </a:xfrm>
        </p:spPr>
        <p:txBody>
          <a:bodyPr>
            <a:noAutofit/>
          </a:bodyPr>
          <a:lstStyle/>
          <a:p>
            <a:pPr marL="0" indent="0" algn="just"/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Contato com a historiografia musical brasileira: Cernicchiaro, Guilherme de Melo, Renato Almeida, Mário de Andrade, Luiz Heitor, Jaime Diniz e Ayres de Andrade.</a:t>
            </a:r>
          </a:p>
          <a:p>
            <a:pPr marL="0" indent="0" algn="just"/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Primeiros artigos: Jornal </a:t>
            </a:r>
            <a:r>
              <a:rPr lang="pt-B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Culturarte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de Petrópolis.</a:t>
            </a:r>
          </a:p>
          <a:p>
            <a:pPr marL="0" indent="0" algn="just"/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Segundo marco: Mestrado em Musicologia na UNIRIO tendo como objeto de estudo a ópera brasileira.</a:t>
            </a:r>
          </a:p>
          <a:p>
            <a:pPr marL="0" indent="0" algn="just"/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Referências: Ricardo </a:t>
            </a:r>
            <a:r>
              <a:rPr lang="pt-B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Tacuchian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e José Maria Neves.</a:t>
            </a:r>
          </a:p>
          <a:p>
            <a:pPr marL="0" indent="0" algn="just"/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Terceiro marco: Descoberta da 8ª. Lição de Lobo de Mesquita no acervo de Frei Pedro </a:t>
            </a:r>
            <a:r>
              <a:rPr lang="pt-B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Sinzig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no IMCP.</a:t>
            </a: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/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 Outras referências: Aloísio </a:t>
            </a:r>
            <a:r>
              <a:rPr lang="pt-B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Viegas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, Régis Duprat e Mercedes Reis Pequeno.</a:t>
            </a:r>
          </a:p>
        </p:txBody>
      </p:sp>
    </p:spTree>
    <p:extLst>
      <p:ext uri="{BB962C8B-B14F-4D97-AF65-F5344CB8AC3E}">
        <p14:creationId xmlns:p14="http://schemas.microsoft.com/office/powerpoint/2010/main" val="19315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5029620"/>
            <a:ext cx="7554416" cy="1142580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Cerimônia de entrega do certificado Memória do Mundo em 22/03/2017 no AN</a:t>
            </a: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218" name="Picture 2" descr="Membros do ComitÃª MemÃ³ria MoWBrasil e representantes de instituiÃ§Ãµes custodiadoras de acervos - foto por Rafael Reigoto, da Escola de MÃºsica da UFR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0122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500042"/>
            <a:ext cx="7543800" cy="564360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sz="3200" dirty="0" smtClean="0"/>
          </a:p>
          <a:p>
            <a:pPr algn="ctr">
              <a:buNone/>
            </a:pPr>
            <a:r>
              <a:rPr lang="pt-BR" sz="3200" dirty="0" smtClean="0"/>
              <a:t>Trabalhos atuais</a:t>
            </a:r>
          </a:p>
          <a:p>
            <a:pPr algn="ctr">
              <a:buNone/>
            </a:pPr>
            <a:r>
              <a:rPr lang="pt-BR" sz="3200" dirty="0" smtClean="0"/>
              <a:t>Organização de catálogos de obras</a:t>
            </a:r>
          </a:p>
          <a:p>
            <a:pPr>
              <a:buNone/>
            </a:pPr>
            <a:endParaRPr lang="pt-BR" dirty="0" smtClean="0"/>
          </a:p>
          <a:p>
            <a:r>
              <a:rPr lang="pt-BR" sz="3200" dirty="0" smtClean="0"/>
              <a:t>Carlos Gomes (1836-1896)</a:t>
            </a:r>
          </a:p>
          <a:p>
            <a:r>
              <a:rPr lang="pt-BR" sz="3200" dirty="0" smtClean="0"/>
              <a:t>Mário Tavares (1928-2003)</a:t>
            </a:r>
          </a:p>
          <a:p>
            <a:r>
              <a:rPr lang="pt-BR" sz="3200" dirty="0" smtClean="0"/>
              <a:t>José Siqueira (1907-1985)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24776" cy="1571644"/>
          </a:xfrm>
        </p:spPr>
        <p:txBody>
          <a:bodyPr>
            <a:noAutofit/>
          </a:bodyPr>
          <a:lstStyle/>
          <a:p>
            <a:r>
              <a:rPr lang="pt-BR" sz="2000" dirty="0" smtClean="0">
                <a:latin typeface="Cambria" pitchFamily="18" charset="0"/>
              </a:rPr>
              <a:t>NEVES, José Maria. Arquivos de manuscritos musicais brasileiros: breve panorama. I Simpósio Latino-Americano de Musicologia, Curitiba, 10 a 12 de janeiro de 1997. </a:t>
            </a:r>
            <a:r>
              <a:rPr lang="pt-BR" sz="2000" i="1" dirty="0" smtClean="0">
                <a:latin typeface="Cambria" pitchFamily="18" charset="0"/>
              </a:rPr>
              <a:t>Anais</a:t>
            </a:r>
            <a:r>
              <a:rPr lang="pt-BR" sz="2000" dirty="0" smtClean="0">
                <a:latin typeface="Cambria" pitchFamily="18" charset="0"/>
              </a:rPr>
              <a:t>. Curitiba: Fundação Cultural de Curitiba: 1998.</a:t>
            </a:r>
            <a:br>
              <a:rPr lang="pt-BR" sz="2000" dirty="0" smtClean="0">
                <a:latin typeface="Cambria" pitchFamily="18" charset="0"/>
              </a:rPr>
            </a:br>
            <a:endParaRPr lang="pt-BR" sz="2000" dirty="0"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latin typeface="Cambria" pitchFamily="18" charset="0"/>
              </a:rPr>
              <a:t>os catálogos possibilitam o mapeamento da produção musical nacional e alimentam os estudos analíticos relativos a ela, sendo um dos “principais instrumentos para a preservação de nossa memória musical”</a:t>
            </a:r>
            <a:endParaRPr lang="pt-BR" sz="3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428604"/>
            <a:ext cx="7543800" cy="57150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pt-BR" sz="3200" dirty="0" smtClean="0"/>
          </a:p>
          <a:p>
            <a:pPr algn="ctr">
              <a:buNone/>
            </a:pPr>
            <a:r>
              <a:rPr lang="pt-BR" sz="3200" dirty="0" smtClean="0"/>
              <a:t>Catálogo José Siqueira (CJS)</a:t>
            </a:r>
          </a:p>
          <a:p>
            <a:pPr algn="ctr">
              <a:buNone/>
            </a:pPr>
            <a:r>
              <a:rPr lang="pt-BR" sz="3200" dirty="0" smtClean="0"/>
              <a:t>Parceria EM/UFRJ e ABM</a:t>
            </a:r>
          </a:p>
          <a:p>
            <a:pPr algn="ctr">
              <a:buNone/>
            </a:pPr>
            <a:r>
              <a:rPr lang="pt-BR" sz="3200" dirty="0" smtClean="0"/>
              <a:t>Etapas do trabalho</a:t>
            </a:r>
          </a:p>
          <a:p>
            <a:pPr>
              <a:buNone/>
            </a:pPr>
            <a:endParaRPr lang="pt-BR" dirty="0" smtClean="0"/>
          </a:p>
          <a:p>
            <a:r>
              <a:rPr lang="pt-BR" sz="3200" dirty="0" smtClean="0"/>
              <a:t>Separação do material - EM</a:t>
            </a:r>
          </a:p>
          <a:p>
            <a:r>
              <a:rPr lang="pt-BR" sz="3200" dirty="0" smtClean="0"/>
              <a:t>Catalogação na Base Minerva – EM</a:t>
            </a:r>
          </a:p>
          <a:p>
            <a:r>
              <a:rPr lang="pt-BR" sz="3200" dirty="0" smtClean="0"/>
              <a:t>Transferência do acervo - ABM</a:t>
            </a:r>
          </a:p>
          <a:p>
            <a:r>
              <a:rPr lang="pt-BR" sz="3200" dirty="0" smtClean="0"/>
              <a:t>Digitalização do acervo – ABM</a:t>
            </a:r>
          </a:p>
          <a:p>
            <a:r>
              <a:rPr lang="pt-BR" sz="3200" dirty="0" smtClean="0"/>
              <a:t>Organização do catálogo de obras – ABM</a:t>
            </a:r>
          </a:p>
          <a:p>
            <a:r>
              <a:rPr lang="pt-BR" sz="3200" dirty="0" smtClean="0"/>
              <a:t>Devolução do acervo - ABM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0405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endParaRPr lang="pt-BR" sz="3300" dirty="0" smtClean="0"/>
          </a:p>
          <a:p>
            <a:pPr marL="0" indent="0" algn="ctr">
              <a:lnSpc>
                <a:spcPct val="170000"/>
              </a:lnSpc>
              <a:buNone/>
            </a:pPr>
            <a:r>
              <a:rPr lang="pt-BR" sz="3300" dirty="0" smtClean="0"/>
              <a:t>Texto  -  Local e Data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pt-BR" sz="3300" dirty="0" smtClean="0"/>
              <a:t>Instrumentação  -  Movimentos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pt-BR" sz="3300" dirty="0" smtClean="0"/>
              <a:t>Duração   -  Estreia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pt-BR" sz="3300" dirty="0" smtClean="0"/>
              <a:t>Edição  -  Localização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pt-BR" sz="3300" dirty="0" smtClean="0"/>
              <a:t>Observações  -  Gravações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33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762000" y="34485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Catálogos ABM</a:t>
            </a:r>
            <a:endParaRPr lang="pt-BR" sz="4400" dirty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64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18457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endParaRPr lang="pt-BR" sz="3300" dirty="0" smtClean="0"/>
          </a:p>
          <a:p>
            <a:pPr marL="0" lvl="0" indent="0" hangingPunct="0">
              <a:buNone/>
            </a:pPr>
            <a:r>
              <a:rPr lang="pt-BR" sz="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415- ARTE-HARMONIA-RITMO </a:t>
            </a:r>
            <a:r>
              <a:rPr lang="pt-BR" sz="5000" dirty="0">
                <a:latin typeface="Segoe UI" panose="020B0502040204020203" pitchFamily="34" charset="0"/>
                <a:cs typeface="Segoe UI" panose="020B0502040204020203" pitchFamily="34" charset="0"/>
              </a:rPr>
              <a:t>(Suíte)</a:t>
            </a:r>
          </a:p>
          <a:p>
            <a:pPr marL="0" indent="0" hangingPunct="0">
              <a:buNone/>
            </a:pPr>
            <a:endParaRPr lang="pt-BR" sz="5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hangingPunct="0">
              <a:buNone/>
            </a:pPr>
            <a:r>
              <a:rPr lang="pt-BR" sz="5000" b="1" dirty="0">
                <a:latin typeface="Segoe UI" panose="020B0502040204020203" pitchFamily="34" charset="0"/>
                <a:cs typeface="Segoe UI" panose="020B0502040204020203" pitchFamily="34" charset="0"/>
              </a:rPr>
              <a:t>Local e Data</a:t>
            </a:r>
            <a:r>
              <a:rPr lang="pt-BR" sz="5000" dirty="0">
                <a:latin typeface="Segoe UI" panose="020B0502040204020203" pitchFamily="34" charset="0"/>
                <a:cs typeface="Segoe UI" panose="020B0502040204020203" pitchFamily="34" charset="0"/>
              </a:rPr>
              <a:t>: [1937].</a:t>
            </a:r>
          </a:p>
          <a:p>
            <a:pPr marL="0" indent="0" hangingPunct="0">
              <a:buNone/>
            </a:pPr>
            <a:r>
              <a:rPr lang="pt-BR" sz="5000" b="1" dirty="0">
                <a:latin typeface="Segoe UI" panose="020B0502040204020203" pitchFamily="34" charset="0"/>
                <a:cs typeface="Segoe UI" panose="020B0502040204020203" pitchFamily="34" charset="0"/>
              </a:rPr>
              <a:t>Instrumentação</a:t>
            </a:r>
            <a:r>
              <a:rPr lang="pt-BR" sz="50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sz="5000" dirty="0" err="1">
                <a:latin typeface="Segoe UI" panose="020B0502040204020203" pitchFamily="34" charset="0"/>
                <a:cs typeface="Segoe UI" panose="020B0502040204020203" pitchFamily="34" charset="0"/>
              </a:rPr>
              <a:t>s.i</a:t>
            </a:r>
            <a:r>
              <a:rPr lang="pt-BR" sz="5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 hangingPunct="0">
              <a:buNone/>
            </a:pPr>
            <a:r>
              <a:rPr lang="pt-BR" sz="5000" b="1" dirty="0">
                <a:latin typeface="Segoe UI" panose="020B0502040204020203" pitchFamily="34" charset="0"/>
                <a:cs typeface="Segoe UI" panose="020B0502040204020203" pitchFamily="34" charset="0"/>
              </a:rPr>
              <a:t>Duração</a:t>
            </a:r>
            <a:r>
              <a:rPr lang="pt-BR" sz="50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sz="5000" dirty="0" err="1">
                <a:latin typeface="Segoe UI" panose="020B0502040204020203" pitchFamily="34" charset="0"/>
                <a:cs typeface="Segoe UI" panose="020B0502040204020203" pitchFamily="34" charset="0"/>
              </a:rPr>
              <a:t>s.i</a:t>
            </a:r>
            <a:r>
              <a:rPr lang="pt-BR" sz="5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 hangingPunct="0">
              <a:buNone/>
            </a:pPr>
            <a:r>
              <a:rPr lang="pt-BR" sz="5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Estréia</a:t>
            </a:r>
            <a:r>
              <a:rPr lang="pt-BR" sz="5000" dirty="0">
                <a:latin typeface="Segoe UI" panose="020B0502040204020203" pitchFamily="34" charset="0"/>
                <a:cs typeface="Segoe UI" panose="020B0502040204020203" pitchFamily="34" charset="0"/>
              </a:rPr>
              <a:t>: em 27/05/1937 no TMRJ pela OSTM e José Siqueira (reg.).</a:t>
            </a:r>
          </a:p>
          <a:p>
            <a:pPr marL="0" indent="0" hangingPunct="0">
              <a:buNone/>
            </a:pPr>
            <a:r>
              <a:rPr lang="pt-BR" sz="5000" b="1" dirty="0">
                <a:latin typeface="Segoe UI" panose="020B0502040204020203" pitchFamily="34" charset="0"/>
                <a:cs typeface="Segoe UI" panose="020B0502040204020203" pitchFamily="34" charset="0"/>
              </a:rPr>
              <a:t>Edição</a:t>
            </a:r>
            <a:r>
              <a:rPr lang="pt-BR" sz="50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sz="5000" dirty="0" err="1">
                <a:latin typeface="Segoe UI" panose="020B0502040204020203" pitchFamily="34" charset="0"/>
                <a:cs typeface="Segoe UI" panose="020B0502040204020203" pitchFamily="34" charset="0"/>
              </a:rPr>
              <a:t>s.i</a:t>
            </a:r>
            <a:r>
              <a:rPr lang="pt-BR" sz="5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 hangingPunct="0">
              <a:buNone/>
            </a:pPr>
            <a:r>
              <a:rPr lang="pt-BR" sz="5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Obs</a:t>
            </a:r>
            <a:r>
              <a:rPr lang="pt-BR" sz="5000" dirty="0">
                <a:latin typeface="Segoe UI" panose="020B0502040204020203" pitchFamily="34" charset="0"/>
                <a:cs typeface="Segoe UI" panose="020B0502040204020203" pitchFamily="34" charset="0"/>
              </a:rPr>
              <a:t>: 1) Obra não localizada; 2) Concerto de </a:t>
            </a:r>
            <a:r>
              <a:rPr lang="pt-BR" sz="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estréia</a:t>
            </a:r>
            <a:r>
              <a:rPr lang="pt-BR" sz="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5000" dirty="0">
                <a:latin typeface="Segoe UI" panose="020B0502040204020203" pitchFamily="34" charset="0"/>
                <a:cs typeface="Segoe UI" panose="020B0502040204020203" pitchFamily="34" charset="0"/>
              </a:rPr>
              <a:t>realizado “em benefício da </a:t>
            </a:r>
            <a:r>
              <a:rPr lang="pt-BR" sz="5000" dirty="0" err="1">
                <a:latin typeface="Segoe UI" panose="020B0502040204020203" pitchFamily="34" charset="0"/>
                <a:cs typeface="Segoe UI" panose="020B0502040204020203" pitchFamily="34" charset="0"/>
              </a:rPr>
              <a:t>Polyclinica</a:t>
            </a:r>
            <a:r>
              <a:rPr lang="pt-BR" sz="5000" dirty="0">
                <a:latin typeface="Segoe UI" panose="020B0502040204020203" pitchFamily="34" charset="0"/>
                <a:cs typeface="Segoe UI" panose="020B0502040204020203" pitchFamily="34" charset="0"/>
              </a:rPr>
              <a:t> Geral do Rio de Janeiro”; 3) Nota no programa do concerto de estreia: “A primeira parte desta Suíte, ocupa-se da arte no ponto de vista musical, por isso, procuramos tratar da maneira melhor possível, os dois temas nela expostos. A segunda parte, isto é, a Harmonia, é uma longa frase precedida de uma pequena introdução, que aparece tratada, harmonicamente, de varias maneiras, justificando assim o título. O Ritmo, que </a:t>
            </a:r>
            <a:r>
              <a:rPr lang="pt-BR" sz="5000" dirty="0" err="1">
                <a:latin typeface="Segoe UI" panose="020B0502040204020203" pitchFamily="34" charset="0"/>
                <a:cs typeface="Segoe UI" panose="020B0502040204020203" pitchFamily="34" charset="0"/>
              </a:rPr>
              <a:t>constitue</a:t>
            </a:r>
            <a:r>
              <a:rPr lang="pt-BR" sz="5000" dirty="0">
                <a:latin typeface="Segoe UI" panose="020B0502040204020203" pitchFamily="34" charset="0"/>
                <a:cs typeface="Segoe UI" panose="020B0502040204020203" pitchFamily="34" charset="0"/>
              </a:rPr>
              <a:t> a 3</a:t>
            </a:r>
            <a:r>
              <a:rPr lang="pt-BR" sz="50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5000" dirty="0">
                <a:latin typeface="Segoe UI" panose="020B0502040204020203" pitchFamily="34" charset="0"/>
                <a:cs typeface="Segoe UI" panose="020B0502040204020203" pitchFamily="34" charset="0"/>
              </a:rPr>
              <a:t> parte, é uma síntese das duas precedentes, contendo toda essa adversidade rítmica contemporânea, É uma peça eminentemente cíclica, como aliás todas as outras do programa” (CEDOC).</a:t>
            </a:r>
          </a:p>
          <a:p>
            <a:pPr hangingPunct="0">
              <a:buNone/>
            </a:pPr>
            <a:endParaRPr lang="pt-BR" dirty="0" smtClean="0"/>
          </a:p>
          <a:p>
            <a:pPr marL="0" indent="0" algn="just">
              <a:lnSpc>
                <a:spcPct val="170000"/>
              </a:lnSpc>
              <a:buNone/>
            </a:pPr>
            <a:endParaRPr lang="pt-BR" sz="33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762000" y="34485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Entrada no CJS da ABM</a:t>
            </a:r>
            <a:endParaRPr lang="pt-BR" sz="4400" dirty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64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10001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Fontes da Biblioteca Nacional</a:t>
            </a:r>
          </a:p>
          <a:p>
            <a:pPr marL="0" indent="0" algn="just"/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Hemeroteca</a:t>
            </a: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5643578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 Imparcial – 26/05/1937</a:t>
            </a:r>
            <a:endParaRPr lang="pt-BR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0418" name="Picture 2" descr="F:\backup_17_11_2018\Documents\ANDRÉ CARDOSO\José Siqueira\Jose Siqueira - O Imparcial - 26-05-1937 editad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71678"/>
            <a:ext cx="2056299" cy="3233741"/>
          </a:xfrm>
          <a:prstGeom prst="rect">
            <a:avLst/>
          </a:prstGeom>
          <a:noFill/>
        </p:spPr>
      </p:pic>
      <p:pic>
        <p:nvPicPr>
          <p:cNvPr id="60420" name="Picture 4" descr="C:\Users\Usuario\Desktop\Jose Siqueira - O Imparcial - 26-05-19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357430"/>
            <a:ext cx="3343275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44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49292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Desdobramentos do Mestrado</a:t>
            </a: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Início da participação em eventos científicos: II Simpósio Latino-Americano de Musicologia – 1998.</a:t>
            </a: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Primeiros trabalhos musicológicos publicados: “Jerônimo de Souza Lobo no panorama da música mineira do século XVIII” (com catálogo de obras) Anais do II SLAM, 1999.</a:t>
            </a: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Edição, execução e gravação da 8ª. Lição de Lobo de Mesquita.</a:t>
            </a:r>
          </a:p>
        </p:txBody>
      </p:sp>
    </p:spTree>
    <p:extLst>
      <p:ext uri="{BB962C8B-B14F-4D97-AF65-F5344CB8AC3E}">
        <p14:creationId xmlns:p14="http://schemas.microsoft.com/office/powerpoint/2010/main" val="19315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4941168"/>
            <a:ext cx="7554416" cy="1231032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II Simpósio Latino-Americano de Musicologia</a:t>
            </a:r>
            <a:b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Curitiba - 1998</a:t>
            </a: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8370" name="Picture 2" descr="Resultado de imagem para simpÃ³sio musicologia curiti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71481"/>
            <a:ext cx="3071834" cy="4351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6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4941168"/>
            <a:ext cx="7554416" cy="1231032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II Simpósio Latino-Americano de Musicologia</a:t>
            </a:r>
            <a:b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André Cardoso, Curt Lange e Ernani Aguiar</a:t>
            </a: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3" name="Picture 3" descr="E:\Eu, Ernani e Curt Lange em Curitiba - 1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57" y="620688"/>
            <a:ext cx="6249663" cy="451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0" y="4941168"/>
            <a:ext cx="7554416" cy="1231032"/>
          </a:xfrm>
        </p:spPr>
        <p:txBody>
          <a:bodyPr>
            <a:noAutofit/>
          </a:bodyPr>
          <a:lstStyle/>
          <a:p>
            <a:pPr algn="ctr"/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8ª. Lição para as Matinas de Quarta-Feira Santa</a:t>
            </a:r>
            <a:b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Emerico</a:t>
            </a:r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Lobo de Mesquita</a:t>
            </a:r>
            <a:b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Ricardo </a:t>
            </a:r>
            <a:r>
              <a:rPr lang="pt-BR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Kanji</a:t>
            </a:r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Vox </a:t>
            </a:r>
            <a:r>
              <a:rPr lang="pt-BR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Brasiliensis</a:t>
            </a:r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Selo K617 (França)</a:t>
            </a: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Resultado de imagem para K 617 Lobo de Mesqu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4896543" cy="430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6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3528" y="1285860"/>
            <a:ext cx="8496944" cy="4929222"/>
          </a:xfrm>
        </p:spPr>
        <p:txBody>
          <a:bodyPr>
            <a:noAutofit/>
          </a:bodyPr>
          <a:lstStyle/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Aprofundamento da pesquisa sobre a música brasileira do século XIX: início do doutorado com a pesquisa sobre a Capela Real e Imperial.</a:t>
            </a: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Quarto marco: Doutorado em Musicologia na UNIRIO.</a:t>
            </a:r>
          </a:p>
          <a:p>
            <a:pPr marL="0" indent="0" algn="just"/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Intensa pesquisa em documento: Biblioteca Nacional, Arquivo Nacional, Cabido </a:t>
            </a:r>
            <a:r>
              <a:rPr lang="pt-BR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Metropolitamo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do Rio de Janeiro, Biblioteca Alberto Nepomuceno e Instituto Histórico e Geográfico Brasileiro.</a:t>
            </a:r>
          </a:p>
          <a:p>
            <a:pPr marL="0" indent="0" algn="just">
              <a:buNone/>
            </a:pPr>
            <a:endParaRPr lang="pt-B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</TotalTime>
  <Words>1815</Words>
  <Application>Microsoft Office PowerPoint</Application>
  <PresentationFormat>Apresentação na tela (4:3)</PresentationFormat>
  <Paragraphs>227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NewsPrint</vt:lpstr>
      <vt:lpstr>Fontes musicais da Biblioteca Nacional para a pesquisa da música brasileira do século XIX</vt:lpstr>
      <vt:lpstr>Apresentação do PowerPoint</vt:lpstr>
      <vt:lpstr>Concerto na Capela do Amparo Ernani Aguiar, Hebe Machado Brasil, Francisco Curt Lange, Cleofe Person de Mattos e Gilberto Bittencourt</vt:lpstr>
      <vt:lpstr>Apresentação do PowerPoint</vt:lpstr>
      <vt:lpstr>Apresentação do PowerPoint</vt:lpstr>
      <vt:lpstr>II Simpósio Latino-Americano de Musicologia Curitiba - 1998</vt:lpstr>
      <vt:lpstr>II Simpósio Latino-Americano de Musicologia André Cardoso, Curt Lange e Ernani Aguiar</vt:lpstr>
      <vt:lpstr>8ª. Lição para as Matinas de Quarta-Feira Santa Emerico Lobo de Mesquita Ricardo Kanji e Vox Brasiliensis – Selo K617 (França)</vt:lpstr>
      <vt:lpstr>Apresentação do PowerPoint</vt:lpstr>
      <vt:lpstr>Apresentação do PowerPoint</vt:lpstr>
      <vt:lpstr>Apresentação do PowerPoint</vt:lpstr>
      <vt:lpstr>A música na Capela Real e Imperial do RJ Academia Brasileira de Música - 2005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música na Corte de D. João VI Ed. Martins Fontes - 2008</vt:lpstr>
      <vt:lpstr>Apresentação do PowerPoint</vt:lpstr>
      <vt:lpstr>Apresentação do PowerPoint</vt:lpstr>
      <vt:lpstr>Apresentação do PowerPoint</vt:lpstr>
      <vt:lpstr>Marcos Portugal e Sigismund Neukomm Acervo da Biblioteca Nacional</vt:lpstr>
      <vt:lpstr>A música na Corte de D. João VI J.M.N.G. – Te Deum &amp; Requiem Selo Biscoito Fino - 2008</vt:lpstr>
      <vt:lpstr>A música na Corte de D. João VI Marcos Portugal – Requiem Selo Biscoito Fino - 2008</vt:lpstr>
      <vt:lpstr>A música na Corte de D. João VI O Sacro e o Profano – Quarteto Colonial Selo Biscoito Fino - 2008</vt:lpstr>
      <vt:lpstr>A música na Corte de D. João VI Modinhas cariocas Selo Biscoito Fino - 2008</vt:lpstr>
      <vt:lpstr>A música na Corte de D. João VI Concertos itinerantes 2008</vt:lpstr>
      <vt:lpstr>Apresentação do PowerPoint</vt:lpstr>
      <vt:lpstr>Música no Rio de Janeiro Imperial – 1822-1870 Exposição comemorativa do primeiro decênio da SMAS - 1962</vt:lpstr>
      <vt:lpstr>Anais da Biblioteca Nacional – 1934 – V.56 – 1939 Cartas Luis dos Santos Marrocos - Bibliotecário</vt:lpstr>
      <vt:lpstr>José Maurício Nunes Garcia - Biografia Biblioteca Nacional – 1ª. Edição - 1997</vt:lpstr>
      <vt:lpstr>O Guarani, canto de guerra, canto de vitória Ed. Biblioteca Nacional - 2004</vt:lpstr>
      <vt:lpstr>Projeto Carlos Gomes Catálogo de obras e site do compositor - 2016</vt:lpstr>
      <vt:lpstr>Apresentação do PowerPoint</vt:lpstr>
      <vt:lpstr>Apresentação do PowerPoint</vt:lpstr>
      <vt:lpstr>Apresentação do PowerPoint</vt:lpstr>
      <vt:lpstr>Apresentação do PowerPoint</vt:lpstr>
      <vt:lpstr>Cerimônia de entrega do certificado Memória do Mundo em 22/03/2017 no AN</vt:lpstr>
      <vt:lpstr>Apresentação do PowerPoint</vt:lpstr>
      <vt:lpstr>NEVES, José Maria. Arquivos de manuscritos musicais brasileiros: breve panorama. I Simpósio Latino-Americano de Musicologia, Curitiba, 10 a 12 de janeiro de 1997. Anais. Curitiba: Fundação Cultural de Curitiba: 1998.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Conhecendo a UFRJ</dc:title>
  <dc:creator>CGAR</dc:creator>
  <cp:lastModifiedBy>usuario</cp:lastModifiedBy>
  <cp:revision>174</cp:revision>
  <cp:lastPrinted>2015-08-11T11:18:55Z</cp:lastPrinted>
  <dcterms:created xsi:type="dcterms:W3CDTF">2014-08-13T11:01:28Z</dcterms:created>
  <dcterms:modified xsi:type="dcterms:W3CDTF">2019-05-16T15:36:47Z</dcterms:modified>
</cp:coreProperties>
</file>